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333" r:id="rId4"/>
    <p:sldId id="302" r:id="rId5"/>
    <p:sldId id="304" r:id="rId6"/>
    <p:sldId id="305" r:id="rId7"/>
    <p:sldId id="306" r:id="rId8"/>
    <p:sldId id="307" r:id="rId9"/>
    <p:sldId id="308" r:id="rId10"/>
    <p:sldId id="334" r:id="rId11"/>
    <p:sldId id="312" r:id="rId12"/>
    <p:sldId id="313" r:id="rId13"/>
    <p:sldId id="314" r:id="rId14"/>
    <p:sldId id="331" r:id="rId15"/>
    <p:sldId id="315" r:id="rId16"/>
    <p:sldId id="337" r:id="rId17"/>
    <p:sldId id="335" r:id="rId18"/>
    <p:sldId id="319" r:id="rId19"/>
    <p:sldId id="318" r:id="rId20"/>
    <p:sldId id="332" r:id="rId21"/>
    <p:sldId id="320" r:id="rId22"/>
    <p:sldId id="264" r:id="rId23"/>
    <p:sldId id="323" r:id="rId24"/>
    <p:sldId id="325" r:id="rId25"/>
    <p:sldId id="328" r:id="rId26"/>
    <p:sldId id="32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clrMru>
    <a:srgbClr val="FC5254"/>
    <a:srgbClr val="E56CFF"/>
    <a:srgbClr val="FFA7D3"/>
    <a:srgbClr val="FF00C0"/>
    <a:srgbClr val="FFB508"/>
    <a:srgbClr val="BB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4" autoAdjust="0"/>
    <p:restoredTop sz="97240" autoAdjust="0"/>
  </p:normalViewPr>
  <p:slideViewPr>
    <p:cSldViewPr snapToGrid="0" snapToObjects="1">
      <p:cViewPr varScale="1">
        <p:scale>
          <a:sx n="116" d="100"/>
          <a:sy n="116" d="100"/>
        </p:scale>
        <p:origin x="-6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4392-0A91-4C49-BA83-88C173F43E3F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23FE3-7C47-EA40-B5E3-67E64E08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DE573-F2EA-134A-BEB6-7B379B8FA9E1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55986-3281-B24C-9A8F-C12844221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8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(1/13/15 15:01) -----</a:t>
            </a:r>
          </a:p>
          <a:p>
            <a:r>
              <a:rPr lang="en-US"/>
              <a:t>outlier indexing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55986-3281-B24C-9A8F-C12844221C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4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4E4-8890-2A4E-A252-FDAF60B3455A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2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FA58-40FA-A44F-9C5F-F73579C14ABB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E0BE-E5FA-834D-9CE4-431993CEBC04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31AF-C946-E94C-B1E8-6662D17CD770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0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9A5C7-2986-D944-AD08-69C380B437FE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9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E4F6-7C43-4A42-8F18-E4F7C4CC9A90}" type="datetime1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6D6A-1079-8A46-A8D0-2D5F3789C4EC}" type="datetime1">
              <a:rPr lang="en-US" smtClean="0"/>
              <a:t>5/4/15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595D-73AA-3948-989E-2DA23034DBDF}" type="datetime1">
              <a:rPr lang="en-US" smtClean="0"/>
              <a:t>5/4/15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C929-AD6C-BF41-B860-071AA0FBD690}" type="datetime1">
              <a:rPr lang="en-US" smtClean="0"/>
              <a:t>5/4/15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1FF6-2C08-8846-B84D-9F78A5C3D510}" type="datetime1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2743-C45E-3C44-9F03-564AC6EB6DA4}" type="datetime1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5D943-5D6E-A145-933C-E2CCA296FE0C}" type="datetime1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8DC-F063-334D-8233-07FA102CE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8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emf"/><Relationship Id="rId5" Type="http://schemas.openxmlformats.org/officeDocument/2006/relationships/image" Target="../media/image7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4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920" y="645381"/>
            <a:ext cx="8791548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Designing a </a:t>
            </a:r>
            <a:r>
              <a:rPr lang="en-US" sz="3600" dirty="0" smtClean="0"/>
              <a:t>Scalable </a:t>
            </a:r>
            <a:r>
              <a:rPr lang="en-US" sz="3600" dirty="0" smtClean="0"/>
              <a:t>Data Cleaning </a:t>
            </a:r>
            <a:r>
              <a:rPr lang="en-US" sz="3600" dirty="0" smtClean="0"/>
              <a:t>Infrastructure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5053" y="4402147"/>
            <a:ext cx="7207033" cy="212368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Daniel Haas</a:t>
            </a:r>
            <a:endParaRPr lang="en-US" dirty="0"/>
          </a:p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In Collaboration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With: Sanjay Krishnan,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Jiannan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 Wang,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Juan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Sanchez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85000"/>
                  </a:schemeClr>
                </a:solidFill>
              </a:rPr>
              <a:t>Wenbo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Tao,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Eugene Wu, Ken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Goldberg, Mike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Franklin</a:t>
            </a:r>
            <a:endParaRPr lang="en-US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81181" cy="4525963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What we think matters for data cleaning 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/>
              <a:t>Our system design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Releases</a:t>
            </a:r>
            <a:r>
              <a:rPr lang="en-US" dirty="0" smtClean="0">
                <a:solidFill>
                  <a:srgbClr val="7F7F7F"/>
                </a:solidFill>
              </a:rPr>
              <a:t>/opportunities for collaboration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0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“Our System”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rch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9" y="1335557"/>
            <a:ext cx="6797075" cy="53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General, composable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12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73883" y="1739303"/>
            <a:ext cx="4011175" cy="4008369"/>
            <a:chOff x="373883" y="1739303"/>
            <a:chExt cx="4011175" cy="4008369"/>
          </a:xfrm>
        </p:grpSpPr>
        <p:sp>
          <p:nvSpPr>
            <p:cNvPr id="17" name="TextBox 16"/>
            <p:cNvSpPr txBox="1"/>
            <p:nvPr/>
          </p:nvSpPr>
          <p:spPr>
            <a:xfrm>
              <a:off x="373883" y="1739303"/>
              <a:ext cx="4011175" cy="584755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sz="3200" dirty="0">
                  <a:cs typeface="Gill Sans"/>
                </a:rPr>
                <a:t>Logical Operators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57200" y="2515227"/>
              <a:ext cx="3194567" cy="3232445"/>
              <a:chOff x="661403" y="2493661"/>
              <a:chExt cx="3194567" cy="323244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61404" y="2493661"/>
                <a:ext cx="713526" cy="697532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661404" y="3398559"/>
                <a:ext cx="713525" cy="533947"/>
              </a:xfrm>
              <a:prstGeom prst="triangl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2000">
                  <a:latin typeface="Gill Sans"/>
                  <a:cs typeface="Gill Sans"/>
                </a:endParaRPr>
              </a:p>
            </p:txBody>
          </p:sp>
          <p:sp>
            <p:nvSpPr>
              <p:cNvPr id="7" name="Regular Pentagon 6"/>
              <p:cNvSpPr/>
              <p:nvPr/>
            </p:nvSpPr>
            <p:spPr>
              <a:xfrm>
                <a:off x="661403" y="4131450"/>
                <a:ext cx="713525" cy="676425"/>
              </a:xfrm>
              <a:prstGeom prst="pentag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2000">
                  <a:latin typeface="Gill Sans"/>
                  <a:cs typeface="Gill San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80760" y="2615503"/>
                <a:ext cx="1600067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Sampling</a:t>
                </a:r>
                <a:endParaRPr lang="en-US" sz="2400" dirty="0">
                  <a:cs typeface="Gill San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80760" y="3432323"/>
                <a:ext cx="2375210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Similarity Join</a:t>
                </a:r>
                <a:endParaRPr lang="en-US" sz="2400" dirty="0">
                  <a:cs typeface="Gill San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80760" y="4300485"/>
                <a:ext cx="1658736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Filtering</a:t>
                </a:r>
                <a:endParaRPr lang="en-US" sz="2400" dirty="0">
                  <a:cs typeface="Gill San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61404" y="5007761"/>
                <a:ext cx="713524" cy="718345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80760" y="5140628"/>
                <a:ext cx="1658739" cy="461645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r>
                  <a:rPr lang="en-US" sz="2400" dirty="0" smtClean="0"/>
                  <a:t>Extraction</a:t>
                </a:r>
                <a:endParaRPr lang="en-US" sz="24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4758941" y="1739303"/>
            <a:ext cx="4011175" cy="3897014"/>
            <a:chOff x="4758941" y="1739303"/>
            <a:chExt cx="4011175" cy="3897014"/>
          </a:xfrm>
        </p:grpSpPr>
        <p:sp>
          <p:nvSpPr>
            <p:cNvPr id="21" name="TextBox 20"/>
            <p:cNvSpPr txBox="1"/>
            <p:nvPr/>
          </p:nvSpPr>
          <p:spPr>
            <a:xfrm>
              <a:off x="4758941" y="1739303"/>
              <a:ext cx="4011175" cy="584755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sz="3200" dirty="0" smtClean="0">
                  <a:cs typeface="Gill Sans"/>
                </a:rPr>
                <a:t>Physical Operators</a:t>
              </a:r>
              <a:endParaRPr lang="en-US" sz="3200" dirty="0"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758941" y="2425277"/>
              <a:ext cx="3656961" cy="3211040"/>
              <a:chOff x="4658446" y="2399314"/>
              <a:chExt cx="3656961" cy="321104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lum bright="70000" contrast="-70000"/>
              </a:blip>
              <a:srcRect b="17662"/>
              <a:stretch/>
            </p:blipFill>
            <p:spPr>
              <a:xfrm>
                <a:off x="4702916" y="4666989"/>
                <a:ext cx="889535" cy="943365"/>
              </a:xfrm>
              <a:prstGeom prst="rect">
                <a:avLst/>
              </a:prstGeom>
            </p:spPr>
          </p:pic>
          <p:pic>
            <p:nvPicPr>
              <p:cNvPr id="9" name="Picture 8" descr="noun_1248_cc.png"/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96" b="21682"/>
              <a:stretch/>
            </p:blipFill>
            <p:spPr>
              <a:xfrm>
                <a:off x="4658446" y="3576845"/>
                <a:ext cx="1012643" cy="875081"/>
              </a:xfrm>
              <a:prstGeom prst="rect">
                <a:avLst/>
              </a:prstGeom>
            </p:spPr>
          </p:pic>
          <p:pic>
            <p:nvPicPr>
              <p:cNvPr id="10" name="Picture 9" descr="noun_5393.png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725" y="2399314"/>
                <a:ext cx="1012643" cy="994196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652926" y="2627285"/>
                <a:ext cx="1894618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Rule-based</a:t>
                </a:r>
                <a:endParaRPr lang="en-US" sz="2400" dirty="0">
                  <a:cs typeface="Gill San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652925" y="3727985"/>
                <a:ext cx="2662482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Learning-based</a:t>
                </a:r>
                <a:endParaRPr lang="en-US" sz="2400" dirty="0">
                  <a:cs typeface="Gill San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71089" y="4963749"/>
                <a:ext cx="2360304" cy="461645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cs typeface="Gill Sans"/>
                  </a:rPr>
                  <a:t>Crowd-based</a:t>
                </a:r>
                <a:endParaRPr lang="en-US" sz="2400" dirty="0">
                  <a:cs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2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iteration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060"/>
            <a:ext cx="8229600" cy="512127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Observation:</a:t>
            </a:r>
          </a:p>
          <a:p>
            <a:pPr marL="0" indent="0">
              <a:buNone/>
            </a:pPr>
            <a:r>
              <a:rPr lang="en-US" dirty="0" smtClean="0"/>
              <a:t>Cleaning workflows require many changes to work well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Solution:</a:t>
            </a:r>
          </a:p>
          <a:p>
            <a:pPr marL="0" indent="0">
              <a:buNone/>
            </a:pPr>
            <a:r>
              <a:rPr lang="en-US" b="1" dirty="0" smtClean="0"/>
              <a:t>“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Hot-swapping</a:t>
            </a:r>
            <a:r>
              <a:rPr lang="en-US" b="1" dirty="0" smtClean="0">
                <a:solidFill>
                  <a:srgbClr val="FFFFFF"/>
                </a:solidFill>
              </a:rPr>
              <a:t>”</a:t>
            </a:r>
            <a:r>
              <a:rPr lang="en-US" dirty="0" smtClean="0"/>
              <a:t> which:</a:t>
            </a:r>
          </a:p>
          <a:p>
            <a:pPr lvl="1"/>
            <a:r>
              <a:rPr lang="en-US" dirty="0" smtClean="0"/>
              <a:t>Can modify in-flight logical operators</a:t>
            </a:r>
          </a:p>
          <a:p>
            <a:pPr lvl="1"/>
            <a:r>
              <a:rPr lang="en-US" dirty="0" smtClean="0"/>
              <a:t>Uses 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caching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3D69B"/>
                </a:solidFill>
              </a:rPr>
              <a:t>lineage</a:t>
            </a:r>
            <a:r>
              <a:rPr lang="en-US" dirty="0" smtClean="0"/>
              <a:t> to avoid         re-computing intermediate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Optimization</a:t>
            </a:r>
            <a:r>
              <a:rPr lang="en-US" dirty="0"/>
              <a:t> </a:t>
            </a:r>
            <a:r>
              <a:rPr lang="en-US" dirty="0" smtClean="0"/>
              <a:t>for workflow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060"/>
            <a:ext cx="8229600" cy="5121275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Observation:</a:t>
            </a:r>
          </a:p>
          <a:p>
            <a:pPr marL="0" indent="0">
              <a:buNone/>
            </a:pPr>
            <a:r>
              <a:rPr lang="en-US" dirty="0" smtClean="0"/>
              <a:t>Data scientists tweak workflows using heuristics and intuition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Solution:</a:t>
            </a:r>
          </a:p>
          <a:p>
            <a:pPr marL="0" indent="0">
              <a:buNone/>
            </a:pPr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operator which:</a:t>
            </a:r>
          </a:p>
          <a:p>
            <a:pPr lvl="1"/>
            <a:r>
              <a:rPr lang="en-US" dirty="0" smtClean="0"/>
              <a:t>Gathers ground truth</a:t>
            </a:r>
          </a:p>
          <a:p>
            <a:pPr lvl="1"/>
            <a:r>
              <a:rPr lang="en-US" dirty="0" smtClean="0"/>
              <a:t>Estimates the cost / quality of a workflow</a:t>
            </a:r>
          </a:p>
          <a:p>
            <a:pPr lvl="1"/>
            <a:r>
              <a:rPr lang="en-US" dirty="0" smtClean="0"/>
              <a:t>Recommends changes to improve quality / decrease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8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</a:t>
            </a:r>
            <a:r>
              <a:rPr lang="en-US" b="1" dirty="0" smtClean="0">
                <a:solidFill>
                  <a:srgbClr val="FC5254"/>
                </a:solidFill>
              </a:rPr>
              <a:t>crowdsourcing</a:t>
            </a:r>
            <a:endParaRPr lang="en-US" b="1" dirty="0">
              <a:solidFill>
                <a:srgbClr val="FC525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425" cy="51212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Observation</a:t>
            </a:r>
          </a:p>
          <a:p>
            <a:pPr marL="0" indent="0">
              <a:buNone/>
            </a:pPr>
            <a:r>
              <a:rPr lang="en-US" dirty="0" smtClean="0"/>
              <a:t>Many cleaning operations require human guidance but need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Solution: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FC5254"/>
                </a:solidFill>
              </a:rPr>
              <a:t>AMPCrowd</a:t>
            </a:r>
            <a:r>
              <a:rPr lang="en-US" dirty="0"/>
              <a:t>,</a:t>
            </a:r>
            <a:r>
              <a:rPr lang="en-US" dirty="0" smtClean="0"/>
              <a:t> a standalone web service with:</a:t>
            </a:r>
          </a:p>
          <a:p>
            <a:pPr lvl="1"/>
            <a:r>
              <a:rPr lang="en-US" dirty="0" smtClean="0"/>
              <a:t>Support for </a:t>
            </a:r>
            <a:r>
              <a:rPr lang="en-US" b="1" dirty="0" err="1" smtClean="0">
                <a:solidFill>
                  <a:srgbClr val="FC5254"/>
                </a:solidFill>
              </a:rPr>
              <a:t>MTurk</a:t>
            </a:r>
            <a:r>
              <a:rPr lang="en-US" dirty="0" smtClean="0">
                <a:solidFill>
                  <a:srgbClr val="FC5254"/>
                </a:solidFill>
              </a:rPr>
              <a:t> </a:t>
            </a:r>
            <a:r>
              <a:rPr lang="en-US" dirty="0" smtClean="0"/>
              <a:t>or an </a:t>
            </a:r>
            <a:r>
              <a:rPr lang="en-US" b="1" dirty="0" smtClean="0">
                <a:solidFill>
                  <a:srgbClr val="FC5254"/>
                </a:solidFill>
              </a:rPr>
              <a:t>internal crowd</a:t>
            </a:r>
          </a:p>
          <a:p>
            <a:pPr lvl="1"/>
            <a:r>
              <a:rPr lang="en-US" dirty="0" smtClean="0"/>
              <a:t>Built-in </a:t>
            </a:r>
            <a:r>
              <a:rPr lang="en-US" b="1" dirty="0" smtClean="0">
                <a:solidFill>
                  <a:srgbClr val="FC5254"/>
                </a:solidFill>
              </a:rPr>
              <a:t>quality control </a:t>
            </a:r>
            <a:r>
              <a:rPr lang="en-US" dirty="0" smtClean="0"/>
              <a:t>(voting, EM)</a:t>
            </a:r>
          </a:p>
          <a:p>
            <a:pPr lvl="1"/>
            <a:r>
              <a:rPr lang="en-US" b="1" dirty="0" smtClean="0">
                <a:solidFill>
                  <a:srgbClr val="FC5254"/>
                </a:solidFill>
              </a:rPr>
              <a:t>Extensibility</a:t>
            </a:r>
            <a:r>
              <a:rPr lang="en-US" dirty="0" smtClean="0"/>
              <a:t> to new task interfaces, new crowd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Summary: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1" cy="5257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Operators: </a:t>
            </a:r>
            <a:r>
              <a:rPr lang="en-US" dirty="0" smtClean="0"/>
              <a:t>logical, physical, composable</a:t>
            </a: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Iteration: </a:t>
            </a:r>
            <a:r>
              <a:rPr lang="en-US" dirty="0" smtClean="0">
                <a:solidFill>
                  <a:srgbClr val="FFFFFF"/>
                </a:solidFill>
              </a:rPr>
              <a:t>hot-swapping mid-flight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Optimization: </a:t>
            </a:r>
            <a:r>
              <a:rPr lang="en-US" dirty="0" smtClean="0">
                <a:solidFill>
                  <a:srgbClr val="FFFFFF"/>
                </a:solidFill>
              </a:rPr>
              <a:t>the eval operator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C5254"/>
                </a:solidFill>
              </a:rPr>
              <a:t>Crowdsourcing: </a:t>
            </a: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err="1" smtClean="0">
                <a:solidFill>
                  <a:srgbClr val="FFFFFF"/>
                </a:solidFill>
              </a:rPr>
              <a:t>AMPCrowd</a:t>
            </a:r>
            <a:r>
              <a:rPr lang="en-US" dirty="0" smtClean="0">
                <a:solidFill>
                  <a:srgbClr val="FFFFFF"/>
                </a:solidFill>
              </a:rPr>
              <a:t> platform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81181" cy="4525963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What we think matters for data cleaning 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Our system design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Releases</a:t>
            </a:r>
            <a:r>
              <a:rPr lang="en-US" dirty="0" smtClean="0"/>
              <a:t>/opportunities for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1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Built on the BDAS stack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Apache licensed</a:t>
            </a:r>
          </a:p>
          <a:p>
            <a:r>
              <a:rPr lang="en-US" dirty="0" smtClean="0"/>
              <a:t>Release within the next month!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18</a:t>
            </a:fld>
            <a:endParaRPr lang="en-US"/>
          </a:p>
        </p:txBody>
      </p:sp>
      <p:pic>
        <p:nvPicPr>
          <p:cNvPr id="46" name="Picture 45" descr="release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78" y="1351507"/>
            <a:ext cx="4444045" cy="36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35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AMPCrowd</a:t>
            </a:r>
            <a:r>
              <a:rPr lang="en-US" dirty="0" smtClean="0"/>
              <a:t>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amplab.github.io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ampcrowd</a:t>
            </a:r>
            <a:endParaRPr lang="en-US" dirty="0" smtClean="0"/>
          </a:p>
          <a:p>
            <a:r>
              <a:rPr lang="en-US" dirty="0" smtClean="0"/>
              <a:t>Python/</a:t>
            </a:r>
            <a:r>
              <a:rPr lang="en-US" dirty="0" err="1" smtClean="0"/>
              <a:t>Django</a:t>
            </a:r>
            <a:r>
              <a:rPr lang="en-US" dirty="0" smtClean="0"/>
              <a:t>/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Apache Licensed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 Shot 2015-05-04 at 7.1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3601855"/>
            <a:ext cx="5769429" cy="40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81181" cy="4525963"/>
          </a:xfrm>
        </p:spPr>
        <p:txBody>
          <a:bodyPr/>
          <a:lstStyle/>
          <a:p>
            <a:r>
              <a:rPr lang="en-US" dirty="0" smtClean="0"/>
              <a:t>What we think matters for data cleaning </a:t>
            </a:r>
            <a:endParaRPr lang="en-US" dirty="0" smtClean="0"/>
          </a:p>
          <a:p>
            <a:r>
              <a:rPr lang="en-US" dirty="0" smtClean="0"/>
              <a:t>Our system design</a:t>
            </a:r>
            <a:endParaRPr lang="en-US" dirty="0"/>
          </a:p>
          <a:p>
            <a:r>
              <a:rPr lang="en-US" dirty="0" smtClean="0"/>
              <a:t>Releases</a:t>
            </a:r>
            <a:r>
              <a:rPr lang="en-US" dirty="0" smtClean="0"/>
              <a:t>/opportunities for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87444" y="413355"/>
            <a:ext cx="7366000" cy="6096000"/>
            <a:chOff x="-1861132" y="739032"/>
            <a:chExt cx="7366000" cy="6096000"/>
          </a:xfrm>
        </p:grpSpPr>
        <p:sp>
          <p:nvSpPr>
            <p:cNvPr id="6" name="Rectangle 5"/>
            <p:cNvSpPr/>
            <p:nvPr/>
          </p:nvSpPr>
          <p:spPr>
            <a:xfrm>
              <a:off x="-1861132" y="739032"/>
              <a:ext cx="7366000" cy="609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1773107" y="850635"/>
              <a:ext cx="7188000" cy="5870840"/>
              <a:chOff x="-462970" y="451485"/>
              <a:chExt cx="7188000" cy="587084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-462968" y="2613926"/>
                <a:ext cx="4720009" cy="1594336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b"/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Optimizer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-462970" y="4361448"/>
                <a:ext cx="7187999" cy="1320799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b"/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Data Cleaning Plan Executor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-462970" y="2494437"/>
                <a:ext cx="718799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254002" y="1851927"/>
                <a:ext cx="3152320" cy="37212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Planning UI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299006" y="451485"/>
                <a:ext cx="1130771" cy="1442048"/>
                <a:chOff x="1426834" y="493180"/>
                <a:chExt cx="1130771" cy="1442048"/>
              </a:xfrm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>
                  <a:biLevel thresh="75000"/>
                </a:blip>
                <a:stretch>
                  <a:fillRect/>
                </a:stretch>
              </p:blipFill>
              <p:spPr>
                <a:xfrm>
                  <a:off x="1574800" y="901524"/>
                  <a:ext cx="826963" cy="1033704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426834" y="493180"/>
                  <a:ext cx="1130771" cy="591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  <a:latin typeface="Gill Sans"/>
                      <a:cs typeface="Gill Sans"/>
                    </a:rPr>
                    <a:t>User</a:t>
                  </a: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4964534" y="531279"/>
                <a:ext cx="1130771" cy="1282461"/>
                <a:chOff x="5256073" y="605966"/>
                <a:chExt cx="1130771" cy="1282461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7662"/>
                <a:stretch/>
              </p:blipFill>
              <p:spPr>
                <a:xfrm>
                  <a:off x="5334159" y="952215"/>
                  <a:ext cx="974600" cy="936212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5256073" y="605966"/>
                  <a:ext cx="1130771" cy="591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  <a:latin typeface="Gill Sans"/>
                      <a:cs typeface="Gill Sans"/>
                    </a:rPr>
                    <a:t>Crowd</a:t>
                  </a:r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024828" y="3386785"/>
                <a:ext cx="1516709" cy="454723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Gill Sans"/>
                    <a:cs typeface="Gill Sans"/>
                  </a:rPr>
                  <a:t>Hot Swapper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95194" y="3386083"/>
                <a:ext cx="1503681" cy="453628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Gill Sans"/>
                    <a:cs typeface="Gill Sans"/>
                  </a:rPr>
                  <a:t>DSL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328973" y="3387882"/>
                <a:ext cx="1292838" cy="453627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Gill Sans"/>
                    <a:cs typeface="Gill Sans"/>
                  </a:rPr>
                  <a:t>Rec. Engine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5466419" y="2226856"/>
                <a:ext cx="0" cy="931953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3195194" y="2861203"/>
                <a:ext cx="903676" cy="45296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SAQP</a:t>
                </a:r>
                <a:endParaRPr lang="en-US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3621350" y="3841507"/>
                <a:ext cx="0" cy="519936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141095" y="4931987"/>
                <a:ext cx="4329978" cy="2131"/>
              </a:xfrm>
              <a:prstGeom prst="straightConnector1">
                <a:avLst/>
              </a:prstGeom>
              <a:solidFill>
                <a:srgbClr val="D5B9C5"/>
              </a:solidFill>
              <a:ln w="28575" cmpd="sng">
                <a:solidFill>
                  <a:schemeClr val="accent3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gular Pentagon 20"/>
              <p:cNvSpPr/>
              <p:nvPr/>
            </p:nvSpPr>
            <p:spPr>
              <a:xfrm>
                <a:off x="5144574" y="4582815"/>
                <a:ext cx="766317" cy="746839"/>
              </a:xfrm>
              <a:prstGeom prst="pentagon">
                <a:avLst/>
              </a:prstGeom>
              <a:solidFill>
                <a:srgbClr val="7793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1600">
                  <a:latin typeface="Gill Sans"/>
                  <a:cs typeface="Gill Sans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673084" y="4583992"/>
                <a:ext cx="917834" cy="771765"/>
              </a:xfrm>
              <a:prstGeom prst="triangle">
                <a:avLst/>
              </a:prstGeom>
              <a:solidFill>
                <a:srgbClr val="7793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1600">
                  <a:solidFill>
                    <a:srgbClr val="77933C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45668" y="2798075"/>
                <a:ext cx="1005020" cy="4509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Queries &amp;</a:t>
                </a: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Results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97987" y="2735507"/>
                <a:ext cx="1030817" cy="4509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Swap </a:t>
                </a:r>
                <a:r>
                  <a:rPr lang="en-US" sz="1400" dirty="0" err="1">
                    <a:solidFill>
                      <a:srgbClr val="000000"/>
                    </a:solidFill>
                    <a:latin typeface="Gill Sans"/>
                    <a:cs typeface="Gill Sans"/>
                  </a:rPr>
                  <a:t>Cmds</a:t>
                </a:r>
                <a:endParaRPr lang="en-US" sz="1400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1823818" y="2226851"/>
                <a:ext cx="0" cy="1159935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2876284" y="2224049"/>
                <a:ext cx="10540" cy="1145328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12086" y="2224049"/>
                <a:ext cx="0" cy="116383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-372079" y="2726955"/>
                <a:ext cx="1107941" cy="4509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Swap Recs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540107" y="2593929"/>
                <a:ext cx="1005020" cy="4509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Cleaning Tasks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5593415" y="2196376"/>
                <a:ext cx="0" cy="931953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5442624" y="3859611"/>
                <a:ext cx="0" cy="481515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621106" y="3862819"/>
                <a:ext cx="0" cy="498624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963869" y="3862820"/>
                <a:ext cx="396097" cy="75047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endCxn id="22" idx="0"/>
              </p:cNvCxnSpPr>
              <p:nvPr/>
            </p:nvCxnSpPr>
            <p:spPr>
              <a:xfrm>
                <a:off x="2131696" y="3841507"/>
                <a:ext cx="1000309" cy="742480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384071" y="4631975"/>
                <a:ext cx="757024" cy="701625"/>
              </a:xfrm>
              <a:prstGeom prst="rect">
                <a:avLst/>
              </a:prstGeom>
              <a:solidFill>
                <a:srgbClr val="7793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334806" y="3118169"/>
                <a:ext cx="2390224" cy="744655"/>
              </a:xfrm>
              <a:prstGeom prst="rect">
                <a:avLst/>
              </a:prstGeom>
              <a:solidFill>
                <a:srgbClr val="7793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Crowd Manager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334806" y="1851925"/>
                <a:ext cx="2390224" cy="374928"/>
              </a:xfrm>
              <a:prstGeom prst="rect">
                <a:avLst/>
              </a:prstGeom>
              <a:solidFill>
                <a:srgbClr val="7793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Cleaning UI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-462970" y="5810089"/>
                <a:ext cx="7187999" cy="512236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"/>
                    <a:cs typeface="Gill Sans"/>
                  </a:rPr>
                  <a:t>Lineage and Storage</a:t>
                </a:r>
                <a:endParaRPr lang="en-US" dirty="0">
                  <a:solidFill>
                    <a:srgbClr val="000000"/>
                  </a:solidFill>
                  <a:latin typeface="Gill Sans"/>
                  <a:cs typeface="Gill Sans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810" y="4719653"/>
                <a:ext cx="546100" cy="5461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3456" y="4781023"/>
                <a:ext cx="520700" cy="5969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2976" y="4756439"/>
                <a:ext cx="475138" cy="5490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84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For discussion now:</a:t>
            </a:r>
          </a:p>
          <a:p>
            <a:pPr lvl="1"/>
            <a:r>
              <a:rPr lang="en-US" dirty="0" smtClean="0"/>
              <a:t>How do you handle dirty data?</a:t>
            </a:r>
          </a:p>
          <a:p>
            <a:pPr lvl="1"/>
            <a:r>
              <a:rPr lang="en-US" dirty="0" smtClean="0"/>
              <a:t>Would our system be useful?</a:t>
            </a:r>
          </a:p>
          <a:p>
            <a:pPr lvl="1"/>
            <a:r>
              <a:rPr lang="en-US" dirty="0" smtClean="0"/>
              <a:t>… and many more</a:t>
            </a:r>
          </a:p>
          <a:p>
            <a:pPr lvl="1"/>
            <a:endParaRPr lang="en-US" dirty="0"/>
          </a:p>
          <a:p>
            <a:r>
              <a:rPr lang="en-US" dirty="0" smtClean="0"/>
              <a:t>Take our survey! Goals:</a:t>
            </a:r>
          </a:p>
          <a:p>
            <a:pPr lvl="1"/>
            <a:r>
              <a:rPr lang="en-US" dirty="0" smtClean="0"/>
              <a:t>Inform our system design</a:t>
            </a:r>
          </a:p>
          <a:p>
            <a:pPr lvl="1"/>
            <a:r>
              <a:rPr lang="en-US" dirty="0" smtClean="0"/>
              <a:t>Publish our findings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91" y="3472543"/>
            <a:ext cx="2744409" cy="27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us</a:t>
            </a:r>
            <a:r>
              <a:rPr lang="en-US" dirty="0">
                <a:latin typeface="Helvetica"/>
                <a:cs typeface="Helvetica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15821"/>
            <a:ext cx="9144000" cy="49056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Thanks!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{</a:t>
            </a:r>
            <a:r>
              <a:rPr lang="en-US" b="1" dirty="0" err="1" smtClean="0"/>
              <a:t>dhaas</a:t>
            </a:r>
            <a:r>
              <a:rPr lang="en-US" b="1" dirty="0" smtClean="0"/>
              <a:t>, </a:t>
            </a:r>
            <a:r>
              <a:rPr lang="en-US" b="1" dirty="0" err="1" smtClean="0"/>
              <a:t>sanjay</a:t>
            </a:r>
            <a:r>
              <a:rPr lang="en-US" b="1" dirty="0" smtClean="0"/>
              <a:t>, jnwang}@cs.berkeley.edu</a:t>
            </a:r>
          </a:p>
          <a:p>
            <a:pPr marL="0" indent="0" algn="ctr">
              <a:buNone/>
            </a:pPr>
            <a:r>
              <a:rPr lang="en-US" b="1" dirty="0" smtClean="0"/>
              <a:t>ewu@cs.columbia.edu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sampleclean.org</a:t>
            </a: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71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SAQP</a:t>
            </a:r>
            <a:r>
              <a:rPr lang="en-US" dirty="0" smtClean="0"/>
              <a:t>: </a:t>
            </a:r>
            <a:r>
              <a:rPr lang="en-US" dirty="0" smtClean="0"/>
              <a:t>Tradeoff </a:t>
            </a:r>
            <a:r>
              <a:rPr lang="en-US" dirty="0" smtClean="0"/>
              <a:t>Between Accuracy </a:t>
            </a:r>
            <a:r>
              <a:rPr lang="en-US" dirty="0" smtClean="0"/>
              <a:t>and Cleaning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333513" y="1475609"/>
            <a:ext cx="14111" cy="3990844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333513" y="5466452"/>
            <a:ext cx="4786489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891" y="297784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cs typeface="Helvetica"/>
              </a:rPr>
              <a:t>Query </a:t>
            </a:r>
          </a:p>
          <a:p>
            <a:r>
              <a:rPr lang="en-US" sz="2400" b="1" dirty="0" smtClean="0">
                <a:cs typeface="Helvetica"/>
              </a:rPr>
              <a:t>Error</a:t>
            </a:r>
            <a:endParaRPr lang="en-US" sz="2400" b="1" dirty="0"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6912" y="5613797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cs typeface="Helvetica"/>
              </a:rPr>
              <a:t>Sample Size</a:t>
            </a:r>
            <a:endParaRPr lang="en-US" sz="2400" b="1" dirty="0">
              <a:cs typeface="Helvetic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333513" y="4396628"/>
            <a:ext cx="4426660" cy="0"/>
          </a:xfrm>
          <a:prstGeom prst="line">
            <a:avLst/>
          </a:prstGeom>
          <a:ln>
            <a:solidFill>
              <a:srgbClr val="E56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06115" y="4211962"/>
            <a:ext cx="159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56CFF"/>
                </a:solidFill>
              </a:rPr>
              <a:t>No Cleaning</a:t>
            </a:r>
            <a:endParaRPr lang="en-US" dirty="0">
              <a:solidFill>
                <a:srgbClr val="E56C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471805" y="2050477"/>
            <a:ext cx="4288368" cy="3150485"/>
          </a:xfrm>
          <a:custGeom>
            <a:avLst/>
            <a:gdLst>
              <a:gd name="connsiteX0" fmla="*/ 0 w 4261555"/>
              <a:gd name="connsiteY0" fmla="*/ 0 h 3146777"/>
              <a:gd name="connsiteX1" fmla="*/ 1185333 w 4261555"/>
              <a:gd name="connsiteY1" fmla="*/ 2610555 h 3146777"/>
              <a:gd name="connsiteX2" fmla="*/ 4261555 w 4261555"/>
              <a:gd name="connsiteY2" fmla="*/ 3146777 h 3146777"/>
              <a:gd name="connsiteX3" fmla="*/ 4261555 w 4261555"/>
              <a:gd name="connsiteY3" fmla="*/ 3146777 h 3146777"/>
              <a:gd name="connsiteX4" fmla="*/ 4261555 w 4261555"/>
              <a:gd name="connsiteY4" fmla="*/ 3146777 h 314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1555" h="3146777">
                <a:moveTo>
                  <a:pt x="0" y="0"/>
                </a:moveTo>
                <a:cubicBezTo>
                  <a:pt x="237537" y="1043046"/>
                  <a:pt x="475074" y="2086092"/>
                  <a:pt x="1185333" y="2610555"/>
                </a:cubicBezTo>
                <a:cubicBezTo>
                  <a:pt x="1895592" y="3135018"/>
                  <a:pt x="4261555" y="3146777"/>
                  <a:pt x="4261555" y="3146777"/>
                </a:cubicBezTo>
                <a:lnTo>
                  <a:pt x="4261555" y="3146777"/>
                </a:lnTo>
                <a:lnTo>
                  <a:pt x="4261555" y="3146777"/>
                </a:lnTo>
              </a:path>
            </a:pathLst>
          </a:custGeom>
          <a:ln w="50800">
            <a:solidFill>
              <a:srgbClr val="FFFF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50143" y="4581294"/>
            <a:ext cx="28961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  <a:cs typeface="Helvetica"/>
              </a:rPr>
              <a:t>SampleClean</a:t>
            </a:r>
            <a:endParaRPr lang="en-US" sz="3200" dirty="0">
              <a:solidFill>
                <a:srgbClr val="FFFF00"/>
              </a:solidFill>
              <a:cs typeface="Helvetica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528247" y="1828394"/>
            <a:ext cx="4246037" cy="2492464"/>
          </a:xfrm>
          <a:custGeom>
            <a:avLst/>
            <a:gdLst>
              <a:gd name="connsiteX0" fmla="*/ 0 w 4246037"/>
              <a:gd name="connsiteY0" fmla="*/ 0 h 3087732"/>
              <a:gd name="connsiteX1" fmla="*/ 832556 w 4246037"/>
              <a:gd name="connsiteY1" fmla="*/ 2441222 h 3087732"/>
              <a:gd name="connsiteX2" fmla="*/ 3795889 w 4246037"/>
              <a:gd name="connsiteY2" fmla="*/ 3019778 h 3087732"/>
              <a:gd name="connsiteX3" fmla="*/ 4233333 w 4246037"/>
              <a:gd name="connsiteY3" fmla="*/ 3076222 h 30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037" h="3087732">
                <a:moveTo>
                  <a:pt x="0" y="0"/>
                </a:moveTo>
                <a:cubicBezTo>
                  <a:pt x="99954" y="968963"/>
                  <a:pt x="199908" y="1937926"/>
                  <a:pt x="832556" y="2441222"/>
                </a:cubicBezTo>
                <a:cubicBezTo>
                  <a:pt x="1465204" y="2944518"/>
                  <a:pt x="3229093" y="2913945"/>
                  <a:pt x="3795889" y="3019778"/>
                </a:cubicBezTo>
                <a:cubicBezTo>
                  <a:pt x="4362685" y="3125611"/>
                  <a:pt x="4233333" y="3076222"/>
                  <a:pt x="4233333" y="3076222"/>
                </a:cubicBezTo>
              </a:path>
            </a:pathLst>
          </a:custGeom>
          <a:ln w="508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79818" y="3750297"/>
            <a:ext cx="127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BlinkDB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" y="606358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cs typeface="Helvetica"/>
              </a:rPr>
              <a:t>SIGMOD </a:t>
            </a:r>
            <a:r>
              <a:rPr lang="en-US" dirty="0" smtClean="0">
                <a:solidFill>
                  <a:srgbClr val="FFFFFF"/>
                </a:solidFill>
                <a:cs typeface="Helvetica"/>
              </a:rPr>
              <a:t>2014. </a:t>
            </a:r>
            <a:r>
              <a:rPr lang="en-US" dirty="0" err="1" smtClean="0">
                <a:solidFill>
                  <a:srgbClr val="FFFFFF"/>
                </a:solidFill>
                <a:cs typeface="Helvetica"/>
              </a:rPr>
              <a:t>SampleClean</a:t>
            </a:r>
            <a:r>
              <a:rPr lang="en-US" dirty="0">
                <a:solidFill>
                  <a:srgbClr val="FFFFFF"/>
                </a:solidFill>
                <a:cs typeface="Helvetica"/>
              </a:rPr>
              <a:t>: Fast and Accurate Query Processing on Dirty </a:t>
            </a:r>
            <a:r>
              <a:rPr lang="en-US" dirty="0" smtClean="0">
                <a:solidFill>
                  <a:srgbClr val="FFFFFF"/>
                </a:solidFill>
                <a:cs typeface="Helvetica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6893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404347" y="1305345"/>
            <a:ext cx="1622726" cy="16227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Materialized 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Can 25"/>
          <p:cNvSpPr/>
          <p:nvPr/>
        </p:nvSpPr>
        <p:spPr>
          <a:xfrm>
            <a:off x="2328258" y="4868095"/>
            <a:ext cx="1834385" cy="915457"/>
          </a:xfrm>
          <a:prstGeom prst="can">
            <a:avLst>
              <a:gd name="adj" fmla="val 4298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 View of Data Cleaning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857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Submitted VLDB 2015. Stale View Cleaning: Getting Fresh Answers </a:t>
            </a:r>
            <a:r>
              <a:rPr lang="en-US" dirty="0" smtClean="0"/>
              <a:t>From Materialized </a:t>
            </a:r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2292981" y="3351279"/>
            <a:ext cx="1834385" cy="1646156"/>
          </a:xfrm>
          <a:prstGeom prst="ca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Data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51380" y="2939829"/>
            <a:ext cx="1" cy="576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027073" y="2079345"/>
            <a:ext cx="3103878" cy="3364816"/>
            <a:chOff x="3215710" y="2032223"/>
            <a:chExt cx="3103878" cy="3364816"/>
          </a:xfrm>
        </p:grpSpPr>
        <p:sp>
          <p:nvSpPr>
            <p:cNvPr id="36" name="Rectangle 35"/>
            <p:cNvSpPr/>
            <p:nvPr/>
          </p:nvSpPr>
          <p:spPr>
            <a:xfrm>
              <a:off x="4696862" y="3110168"/>
              <a:ext cx="1622726" cy="717209"/>
            </a:xfrm>
            <a:prstGeom prst="rect">
              <a:avLst/>
            </a:prstGeom>
            <a:solidFill>
              <a:srgbClr val="FFB50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Sample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View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3351280" y="3827377"/>
              <a:ext cx="1345582" cy="156966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215710" y="2032223"/>
              <a:ext cx="1481152" cy="11286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500" y="3570287"/>
              <a:ext cx="980289" cy="980289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087005" y="1248348"/>
            <a:ext cx="2815644" cy="1736719"/>
            <a:chOff x="5775381" y="1478279"/>
            <a:chExt cx="2815644" cy="1736719"/>
          </a:xfrm>
        </p:grpSpPr>
        <p:sp>
          <p:nvSpPr>
            <p:cNvPr id="42" name="TextBox 41"/>
            <p:cNvSpPr txBox="1"/>
            <p:nvPr/>
          </p:nvSpPr>
          <p:spPr>
            <a:xfrm>
              <a:off x="5775381" y="16946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FF"/>
                  </a:solidFill>
                </a:rPr>
                <a:t>Query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6329379" y="2294802"/>
              <a:ext cx="0" cy="918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745744" y="2309276"/>
              <a:ext cx="0" cy="9057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218384" y="1478279"/>
              <a:ext cx="1372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FF"/>
                  </a:solidFill>
                </a:rPr>
                <a:t>Approx.</a:t>
              </a:r>
            </a:p>
            <a:p>
              <a:r>
                <a:rPr lang="en-US" sz="2400" b="1" dirty="0" smtClean="0">
                  <a:solidFill>
                    <a:srgbClr val="FFFFFF"/>
                  </a:solidFill>
                </a:rPr>
                <a:t>Result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4962248" y="1317102"/>
            <a:ext cx="1328753" cy="881691"/>
          </a:xfrm>
          <a:prstGeom prst="ellipse">
            <a:avLst/>
          </a:prstGeom>
          <a:noFill/>
          <a:ln w="60325">
            <a:solidFill>
              <a:srgbClr val="FF0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6574" y="1181315"/>
            <a:ext cx="1436075" cy="1017478"/>
          </a:xfrm>
          <a:prstGeom prst="ellipse">
            <a:avLst/>
          </a:prstGeom>
          <a:noFill/>
          <a:ln w="60325">
            <a:solidFill>
              <a:srgbClr val="FF0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39863" y="3515895"/>
            <a:ext cx="1291088" cy="1081802"/>
          </a:xfrm>
          <a:prstGeom prst="ellipse">
            <a:avLst/>
          </a:prstGeom>
          <a:noFill/>
          <a:ln w="60325">
            <a:solidFill>
              <a:srgbClr val="FF0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24</a:t>
            </a:fld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30951" y="3157290"/>
            <a:ext cx="1053230" cy="717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Outlier </a:t>
            </a:r>
          </a:p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2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4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cleaning for Machine Learning?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17700" y="2398155"/>
            <a:ext cx="4108600" cy="2279401"/>
            <a:chOff x="2290300" y="2923435"/>
            <a:chExt cx="4108600" cy="2279401"/>
          </a:xfrm>
        </p:grpSpPr>
        <p:sp>
          <p:nvSpPr>
            <p:cNvPr id="4" name="Can 3"/>
            <p:cNvSpPr/>
            <p:nvPr/>
          </p:nvSpPr>
          <p:spPr>
            <a:xfrm>
              <a:off x="2290300" y="3758281"/>
              <a:ext cx="1625600" cy="1444555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Dirty </a:t>
              </a:r>
            </a:p>
            <a:p>
              <a:pPr algn="ctr"/>
              <a:r>
                <a:rPr lang="en-US" sz="2400" dirty="0" smtClean="0"/>
                <a:t>Data</a:t>
              </a:r>
              <a:endParaRPr lang="en-US" sz="2400" dirty="0"/>
            </a:p>
          </p:txBody>
        </p:sp>
        <p:sp>
          <p:nvSpPr>
            <p:cNvPr id="5" name="Can 4"/>
            <p:cNvSpPr/>
            <p:nvPr/>
          </p:nvSpPr>
          <p:spPr>
            <a:xfrm>
              <a:off x="4773300" y="3758281"/>
              <a:ext cx="1625600" cy="1444555"/>
            </a:xfrm>
            <a:prstGeom prst="can">
              <a:avLst/>
            </a:prstGeom>
            <a:solidFill>
              <a:srgbClr val="FFB508"/>
            </a:solidFill>
            <a:ln>
              <a:solidFill>
                <a:srgbClr val="FFB50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Clean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Data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95861" y="2923435"/>
              <a:ext cx="7693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dirty="0" smtClean="0"/>
                <a:t>Θ</a:t>
              </a:r>
              <a:r>
                <a:rPr lang="en-US" sz="3200" dirty="0" smtClean="0"/>
                <a:t>*</a:t>
              </a:r>
              <a:endParaRPr lang="en-US" sz="32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097005" y="3416553"/>
              <a:ext cx="0" cy="45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6" idx="3"/>
            </p:cNvCxnSpPr>
            <p:nvPr/>
          </p:nvCxnSpPr>
          <p:spPr>
            <a:xfrm flipH="1" flipV="1">
              <a:off x="3565222" y="3215823"/>
              <a:ext cx="1954036" cy="6530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1085192">
              <a:off x="3940006" y="3139783"/>
              <a:ext cx="137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Correction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994819" y="4597443"/>
              <a:ext cx="6868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Tackling crowd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74"/>
            <a:ext cx="8229600" cy="5125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Our approach: treat crowd workers like nodes in a distributed system</a:t>
            </a:r>
            <a:r>
              <a:rPr lang="en-US" dirty="0" smtClean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 smtClean="0"/>
              <a:t>Detect slow/low-quality workers</a:t>
            </a:r>
          </a:p>
          <a:p>
            <a:pPr lvl="1"/>
            <a:r>
              <a:rPr lang="en-US" dirty="0" smtClean="0"/>
              <a:t>Mitigate straggling workers</a:t>
            </a:r>
          </a:p>
          <a:p>
            <a:pPr lvl="1"/>
            <a:r>
              <a:rPr lang="en-US" dirty="0" smtClean="0"/>
              <a:t>Tune active learning hyper-parameters for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6" y="4076096"/>
            <a:ext cx="3331219" cy="26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81181" cy="4525963"/>
          </a:xfrm>
        </p:spPr>
        <p:txBody>
          <a:bodyPr/>
          <a:lstStyle/>
          <a:p>
            <a:r>
              <a:rPr lang="en-US" dirty="0" smtClean="0"/>
              <a:t>What we think matters for data cleaning 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Our system design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Releases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/opportunities for collaboration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Example Cleaning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8008"/>
            <a:ext cx="862940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extract addresses from a dataset of webpages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Screen Shot 2015-05-04 at 2.4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90" y="2633847"/>
            <a:ext cx="4047310" cy="28882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Screen Shot 2015-05-04 at 2.4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61" y="3144027"/>
            <a:ext cx="4335257" cy="35774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Screen Shot 2015-05-04 at 2.44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" y="2866459"/>
            <a:ext cx="4131420" cy="36433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858398" y="5761543"/>
            <a:ext cx="905434" cy="59480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32702" y="6259456"/>
            <a:ext cx="1081817" cy="509052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78152" y="4915110"/>
            <a:ext cx="608449" cy="59480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???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0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008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extract addresses from a dataset of webpages</a:t>
            </a:r>
          </a:p>
          <a:p>
            <a:endParaRPr lang="en-US" sz="1200" dirty="0" smtClean="0"/>
          </a:p>
          <a:p>
            <a:pPr lvl="1"/>
            <a:r>
              <a:rPr lang="en-US" i="1" dirty="0" smtClean="0"/>
              <a:t>First: try simple rules on a sample</a:t>
            </a:r>
          </a:p>
          <a:p>
            <a:pPr lvl="2"/>
            <a:r>
              <a:rPr lang="en-US" i="1" dirty="0" smtClean="0"/>
              <a:t>Works great!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13154" y="4986477"/>
            <a:ext cx="9142382" cy="1491992"/>
            <a:chOff x="-13154" y="3503959"/>
            <a:chExt cx="9142382" cy="1491992"/>
          </a:xfrm>
        </p:grpSpPr>
        <p:cxnSp>
          <p:nvCxnSpPr>
            <p:cNvPr id="28" name="Straight Arrow Connector 27"/>
            <p:cNvCxnSpPr>
              <a:stCxn id="29" idx="3"/>
            </p:cNvCxnSpPr>
            <p:nvPr/>
          </p:nvCxnSpPr>
          <p:spPr>
            <a:xfrm flipV="1">
              <a:off x="1911329" y="4178769"/>
              <a:ext cx="5943239" cy="10884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27755" y="3958830"/>
              <a:ext cx="1383574" cy="461645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r>
                <a:rPr lang="en-US" sz="2400" dirty="0" smtClean="0">
                  <a:latin typeface="Gill Sans"/>
                  <a:cs typeface="Gill Sans"/>
                </a:rPr>
                <a:t>webpages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9292" y="3930158"/>
              <a:ext cx="1309936" cy="461645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r>
                <a:rPr lang="en-US" sz="2400" dirty="0" smtClean="0">
                  <a:latin typeface="Gill Sans"/>
                  <a:cs typeface="Gill Sans"/>
                </a:rPr>
                <a:t>Count(*)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741035" y="3667460"/>
              <a:ext cx="936720" cy="1297713"/>
              <a:chOff x="2788071" y="3667460"/>
              <a:chExt cx="936720" cy="129771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788071" y="3667460"/>
                <a:ext cx="936720" cy="928401"/>
              </a:xfrm>
              <a:prstGeom prst="rect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788071" y="4595861"/>
                <a:ext cx="936720" cy="369312"/>
              </a:xfrm>
              <a:prstGeom prst="rect">
                <a:avLst/>
              </a:prstGeom>
              <a:noFill/>
            </p:spPr>
            <p:txBody>
              <a:bodyPr wrap="square" lIns="91421" tIns="45710" rIns="91421" bIns="45710" rtlCol="0">
                <a:spAutoFit/>
              </a:bodyPr>
              <a:lstStyle/>
              <a:p>
                <a:pPr algn="ctr"/>
                <a:r>
                  <a:rPr lang="en-US" dirty="0">
                    <a:latin typeface="Gill Sans"/>
                    <a:cs typeface="Gill Sans"/>
                  </a:rPr>
                  <a:t>Sample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786787" y="3503959"/>
              <a:ext cx="2138588" cy="1491992"/>
              <a:chOff x="4833823" y="3503959"/>
              <a:chExt cx="2138588" cy="149199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833823" y="4626639"/>
                <a:ext cx="2138588" cy="369312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pPr algn="ctr"/>
                <a:r>
                  <a:rPr lang="en-US" dirty="0">
                    <a:latin typeface="Gill Sans"/>
                    <a:cs typeface="Gill Sans"/>
                  </a:rPr>
                  <a:t>Rule: Extract address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303260" y="3503959"/>
                <a:ext cx="1073260" cy="108089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1" tIns="45710" rIns="91421" bIns="45710"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50296" y="3598024"/>
                <a:ext cx="959511" cy="887844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-13154" y="3704582"/>
              <a:ext cx="627357" cy="830977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r>
                <a:rPr lang="en-US" sz="4800" dirty="0">
                  <a:latin typeface="Gill Sans"/>
                  <a:cs typeface="Gill Sans"/>
                </a:rPr>
                <a:t>1.</a:t>
              </a:r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Cleaning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008"/>
            <a:ext cx="839723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extract addresses from a dataset of webpages</a:t>
            </a:r>
          </a:p>
          <a:p>
            <a:endParaRPr lang="en-US" sz="1200" dirty="0" smtClean="0"/>
          </a:p>
          <a:p>
            <a:pPr lvl="1"/>
            <a:r>
              <a:rPr lang="en-US" i="1" dirty="0" smtClean="0"/>
              <a:t>Next: apply rules to whole data</a:t>
            </a:r>
          </a:p>
          <a:p>
            <a:pPr lvl="2"/>
            <a:r>
              <a:rPr lang="en-US" i="1" dirty="0" smtClean="0"/>
              <a:t>Lots of errors, feel sad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2313" y="5003513"/>
            <a:ext cx="8984247" cy="1491992"/>
            <a:chOff x="-13154" y="4333421"/>
            <a:chExt cx="8984247" cy="1491992"/>
          </a:xfrm>
        </p:grpSpPr>
        <p:grpSp>
          <p:nvGrpSpPr>
            <p:cNvPr id="19" name="Group 18"/>
            <p:cNvGrpSpPr/>
            <p:nvPr/>
          </p:nvGrpSpPr>
          <p:grpSpPr>
            <a:xfrm>
              <a:off x="-13154" y="4333421"/>
              <a:ext cx="7867722" cy="1491992"/>
              <a:chOff x="-13154" y="3503959"/>
              <a:chExt cx="7867722" cy="1491992"/>
            </a:xfrm>
          </p:grpSpPr>
          <p:cxnSp>
            <p:nvCxnSpPr>
              <p:cNvPr id="21" name="Straight Arrow Connector 20"/>
              <p:cNvCxnSpPr>
                <a:stCxn id="22" idx="3"/>
              </p:cNvCxnSpPr>
              <p:nvPr/>
            </p:nvCxnSpPr>
            <p:spPr>
              <a:xfrm flipV="1">
                <a:off x="1911329" y="4178769"/>
                <a:ext cx="5943239" cy="10884"/>
              </a:xfrm>
              <a:prstGeom prst="straightConnector1">
                <a:avLst/>
              </a:prstGeom>
              <a:solidFill>
                <a:srgbClr val="D5B9C5"/>
              </a:solidFill>
              <a:ln w="28575" cmpd="sng">
                <a:solidFill>
                  <a:srgbClr val="F80068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27755" y="3958830"/>
                <a:ext cx="1383574" cy="461645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latin typeface="Gill Sans"/>
                    <a:cs typeface="Gill Sans"/>
                  </a:rPr>
                  <a:t>webpages</a:t>
                </a:r>
                <a:endParaRPr lang="en-US" sz="2400" dirty="0">
                  <a:latin typeface="Gill Sans"/>
                  <a:cs typeface="Gill Sans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99140" y="3503959"/>
                <a:ext cx="2138588" cy="1491992"/>
                <a:chOff x="3646176" y="3503959"/>
                <a:chExt cx="2138588" cy="14919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46176" y="4626639"/>
                  <a:ext cx="2138588" cy="369312"/>
                </a:xfrm>
                <a:prstGeom prst="rect">
                  <a:avLst/>
                </a:prstGeom>
                <a:noFill/>
              </p:spPr>
              <p:txBody>
                <a:bodyPr wrap="none" lIns="91421" tIns="45710" rIns="91421" bIns="45710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Gill Sans"/>
                      <a:cs typeface="Gill Sans"/>
                    </a:rPr>
                    <a:t>Rule: Extract address</a:t>
                  </a: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4115613" y="3503959"/>
                  <a:ext cx="1073260" cy="1080899"/>
                </a:xfrm>
                <a:prstGeom prst="ellipse">
                  <a:avLst/>
                </a:prstGeom>
                <a:solidFill>
                  <a:srgbClr val="FC265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1" tIns="45710" rIns="91421" bIns="45710" rtlCol="0" anchor="ctr"/>
                <a:lstStyle/>
                <a:p>
                  <a:pPr algn="ctr"/>
                  <a:endParaRPr lang="en-US">
                    <a:latin typeface="Gill Sans"/>
                    <a:cs typeface="Gill Sans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97925" y="3598023"/>
                  <a:ext cx="893671" cy="916516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/>
              <p:cNvSpPr txBox="1"/>
              <p:nvPr/>
            </p:nvSpPr>
            <p:spPr>
              <a:xfrm>
                <a:off x="-13154" y="3704582"/>
                <a:ext cx="627357" cy="830977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r>
                  <a:rPr lang="en-US" sz="4800" dirty="0">
                    <a:latin typeface="Gill Sans"/>
                    <a:cs typeface="Gill Sans"/>
                  </a:rPr>
                  <a:t>2</a:t>
                </a:r>
                <a:r>
                  <a:rPr lang="en-US" sz="4800" dirty="0" smtClean="0">
                    <a:latin typeface="Gill Sans"/>
                    <a:cs typeface="Gill Sans"/>
                  </a:rPr>
                  <a:t>.</a:t>
                </a:r>
                <a:endParaRPr lang="en-US" sz="4800" dirty="0">
                  <a:latin typeface="Gill Sans"/>
                  <a:cs typeface="Gill Sans"/>
                </a:endParaRPr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7866327" y="4333421"/>
              <a:ext cx="1104766" cy="1380958"/>
            </a:xfrm>
            <a:prstGeom prst="rect">
              <a:avLst/>
            </a:prstGeom>
          </p:spPr>
        </p:pic>
      </p:grp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Cleaning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9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008"/>
            <a:ext cx="839723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extract addresses from a dataset of webpages</a:t>
            </a:r>
          </a:p>
          <a:p>
            <a:endParaRPr lang="en-US" sz="1200" dirty="0" smtClean="0"/>
          </a:p>
          <a:p>
            <a:pPr lvl="1"/>
            <a:r>
              <a:rPr lang="en-US" i="1" dirty="0" smtClean="0"/>
              <a:t>So, try the crowd! </a:t>
            </a:r>
          </a:p>
          <a:p>
            <a:pPr lvl="2"/>
            <a:r>
              <a:rPr lang="en-US" i="1" dirty="0" smtClean="0">
                <a:sym typeface="Wingdings"/>
              </a:rPr>
              <a:t>Great results</a:t>
            </a:r>
          </a:p>
          <a:p>
            <a:pPr lvl="2"/>
            <a:r>
              <a:rPr lang="en-US" i="1" dirty="0" smtClean="0">
                <a:sym typeface="Wingdings"/>
              </a:rPr>
              <a:t>Lots of engineering</a:t>
            </a:r>
          </a:p>
          <a:p>
            <a:pPr lvl="2"/>
            <a:r>
              <a:rPr lang="en-US" i="1" dirty="0" smtClean="0">
                <a:sym typeface="Wingdings"/>
              </a:rPr>
              <a:t>Very slow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2313" y="5002839"/>
            <a:ext cx="8984247" cy="1491992"/>
            <a:chOff x="-13154" y="4333421"/>
            <a:chExt cx="8984247" cy="1491992"/>
          </a:xfrm>
        </p:grpSpPr>
        <p:grpSp>
          <p:nvGrpSpPr>
            <p:cNvPr id="5" name="Group 4"/>
            <p:cNvGrpSpPr/>
            <p:nvPr/>
          </p:nvGrpSpPr>
          <p:grpSpPr>
            <a:xfrm>
              <a:off x="-13154" y="4333421"/>
              <a:ext cx="7867722" cy="1491992"/>
              <a:chOff x="-13154" y="3503959"/>
              <a:chExt cx="7867722" cy="1491992"/>
            </a:xfrm>
          </p:grpSpPr>
          <p:cxnSp>
            <p:nvCxnSpPr>
              <p:cNvPr id="28" name="Straight Arrow Connector 27"/>
              <p:cNvCxnSpPr>
                <a:stCxn id="29" idx="3"/>
              </p:cNvCxnSpPr>
              <p:nvPr/>
            </p:nvCxnSpPr>
            <p:spPr>
              <a:xfrm flipV="1">
                <a:off x="1911329" y="4178769"/>
                <a:ext cx="5943239" cy="10884"/>
              </a:xfrm>
              <a:prstGeom prst="straightConnector1">
                <a:avLst/>
              </a:prstGeom>
              <a:solidFill>
                <a:srgbClr val="D5B9C5"/>
              </a:solidFill>
              <a:ln w="28575" cmpd="sng">
                <a:solidFill>
                  <a:srgbClr val="F80068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527755" y="3958830"/>
                <a:ext cx="1383574" cy="461645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r>
                  <a:rPr lang="en-US" sz="2400" dirty="0" smtClean="0">
                    <a:latin typeface="Gill Sans"/>
                    <a:cs typeface="Gill Sans"/>
                  </a:rPr>
                  <a:t>webpages</a:t>
                </a:r>
                <a:endParaRPr lang="en-US" sz="2400" dirty="0">
                  <a:latin typeface="Gill Sans"/>
                  <a:cs typeface="Gill Sans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478202" y="3503959"/>
                <a:ext cx="2380466" cy="1491992"/>
                <a:chOff x="3525238" y="3503959"/>
                <a:chExt cx="2380466" cy="1491992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3525238" y="4626639"/>
                  <a:ext cx="2380466" cy="369312"/>
                </a:xfrm>
                <a:prstGeom prst="rect">
                  <a:avLst/>
                </a:prstGeom>
                <a:noFill/>
              </p:spPr>
              <p:txBody>
                <a:bodyPr wrap="none" lIns="91421" tIns="45710" rIns="91421" bIns="45710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Gill Sans"/>
                      <a:cs typeface="Gill Sans"/>
                    </a:rPr>
                    <a:t>Crowd: </a:t>
                  </a:r>
                  <a:r>
                    <a:rPr lang="en-US" dirty="0">
                      <a:latin typeface="Gill Sans"/>
                      <a:cs typeface="Gill Sans"/>
                    </a:rPr>
                    <a:t>Extract address</a:t>
                  </a:r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4115613" y="3503959"/>
                  <a:ext cx="1073260" cy="1080899"/>
                </a:xfrm>
                <a:prstGeom prst="ellipse">
                  <a:avLst/>
                </a:prstGeom>
                <a:solidFill>
                  <a:srgbClr val="FC265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1" tIns="45710" rIns="91421" bIns="45710" rtlCol="0" anchor="ctr"/>
                <a:lstStyle/>
                <a:p>
                  <a:pPr algn="ctr"/>
                  <a:endParaRPr lang="en-US"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-13154" y="3704582"/>
                <a:ext cx="627357" cy="830977"/>
              </a:xfrm>
              <a:prstGeom prst="rect">
                <a:avLst/>
              </a:prstGeom>
              <a:noFill/>
            </p:spPr>
            <p:txBody>
              <a:bodyPr wrap="none" lIns="91421" tIns="45710" rIns="91421" bIns="45710" rtlCol="0">
                <a:spAutoFit/>
              </a:bodyPr>
              <a:lstStyle/>
              <a:p>
                <a:r>
                  <a:rPr lang="en-US" sz="4800" dirty="0">
                    <a:latin typeface="Gill Sans"/>
                    <a:cs typeface="Gill Sans"/>
                  </a:rPr>
                  <a:t>3</a:t>
                </a:r>
                <a:r>
                  <a:rPr lang="en-US" sz="4800" dirty="0" smtClean="0">
                    <a:latin typeface="Gill Sans"/>
                    <a:cs typeface="Gill Sans"/>
                  </a:rPr>
                  <a:t>.</a:t>
                </a:r>
                <a:endParaRPr lang="en-US" sz="4800" dirty="0">
                  <a:latin typeface="Gill Sans"/>
                  <a:cs typeface="Gill Sans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7866327" y="4333421"/>
              <a:ext cx="1104766" cy="138095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73" y="5126625"/>
            <a:ext cx="795784" cy="9195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Cleaning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4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008"/>
            <a:ext cx="839723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extract addresses from a dataset of webpages</a:t>
            </a:r>
          </a:p>
          <a:p>
            <a:endParaRPr lang="en-US" sz="1200" dirty="0" smtClean="0"/>
          </a:p>
          <a:p>
            <a:pPr lvl="1"/>
            <a:r>
              <a:rPr lang="en-US" i="1" dirty="0" smtClean="0"/>
              <a:t>Finally, settle on a hybrid approach. </a:t>
            </a:r>
          </a:p>
          <a:p>
            <a:pPr lvl="2"/>
            <a:r>
              <a:rPr lang="en-US" i="1" dirty="0" smtClean="0">
                <a:sym typeface="Wingdings"/>
              </a:rPr>
              <a:t>Rules for simple cases</a:t>
            </a:r>
          </a:p>
          <a:p>
            <a:pPr lvl="2"/>
            <a:r>
              <a:rPr lang="en-US" i="1" dirty="0" smtClean="0">
                <a:sym typeface="Wingdings"/>
              </a:rPr>
              <a:t>Crowds for hard cases</a:t>
            </a:r>
          </a:p>
          <a:p>
            <a:pPr lvl="2"/>
            <a:r>
              <a:rPr lang="en-US" i="1" dirty="0" smtClean="0">
                <a:sym typeface="Wingdings"/>
              </a:rPr>
              <a:t>ML to make crowds scale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8</a:t>
            </a:fld>
            <a:endParaRPr lang="en-US"/>
          </a:p>
        </p:txBody>
      </p:sp>
      <p:cxnSp>
        <p:nvCxnSpPr>
          <p:cNvPr id="28" name="Straight Arrow Connector 27"/>
          <p:cNvCxnSpPr>
            <a:stCxn id="29" idx="3"/>
          </p:cNvCxnSpPr>
          <p:nvPr/>
        </p:nvCxnSpPr>
        <p:spPr>
          <a:xfrm flipV="1">
            <a:off x="2006796" y="5683041"/>
            <a:ext cx="5943239" cy="10884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3222" y="5463102"/>
            <a:ext cx="1383574" cy="46164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webpages</a:t>
            </a:r>
            <a:endParaRPr lang="en-US" sz="2400" dirty="0"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717770" y="5102295"/>
            <a:ext cx="2580416" cy="1768991"/>
            <a:chOff x="3425269" y="3503959"/>
            <a:chExt cx="2580416" cy="1768991"/>
          </a:xfrm>
        </p:grpSpPr>
        <p:sp>
          <p:nvSpPr>
            <p:cNvPr id="30" name="TextBox 29"/>
            <p:cNvSpPr txBox="1"/>
            <p:nvPr/>
          </p:nvSpPr>
          <p:spPr>
            <a:xfrm>
              <a:off x="3425269" y="4626639"/>
              <a:ext cx="2580416" cy="646311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Crowd + Active Learning: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 </a:t>
              </a:r>
              <a:r>
                <a:rPr lang="en-US" dirty="0">
                  <a:latin typeface="Gill Sans"/>
                  <a:cs typeface="Gill Sans"/>
                </a:rPr>
                <a:t>Extract address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115613" y="3503959"/>
              <a:ext cx="1073260" cy="1080899"/>
            </a:xfrm>
            <a:prstGeom prst="ellips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2313" y="5208854"/>
            <a:ext cx="627357" cy="830977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4800" dirty="0" smtClean="0">
                <a:latin typeface="Gill Sans"/>
                <a:cs typeface="Gill Sans"/>
              </a:rPr>
              <a:t>4.</a:t>
            </a:r>
            <a:endParaRPr lang="en-US" sz="4800" dirty="0">
              <a:latin typeface="Gill Sans"/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7961794" y="5008231"/>
            <a:ext cx="1104766" cy="13809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892" y="5061539"/>
            <a:ext cx="612560" cy="7078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77909" y="6160703"/>
            <a:ext cx="2138588" cy="369312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Rule: Extract address</a:t>
            </a:r>
          </a:p>
        </p:txBody>
      </p:sp>
      <p:sp>
        <p:nvSpPr>
          <p:cNvPr id="18" name="Oval 17"/>
          <p:cNvSpPr/>
          <p:nvPr/>
        </p:nvSpPr>
        <p:spPr>
          <a:xfrm>
            <a:off x="2247346" y="5038023"/>
            <a:ext cx="1073260" cy="1080899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17" y="5132017"/>
            <a:ext cx="893671" cy="8225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848" y="5530676"/>
            <a:ext cx="592526" cy="679237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5566161" y="5627998"/>
            <a:ext cx="372460" cy="420605"/>
          </a:xfrm>
          <a:prstGeom prst="mathPlus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116103" y="4750332"/>
            <a:ext cx="4833931" cy="877666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Cleaning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9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the lifecycle easier</a:t>
            </a:r>
            <a:r>
              <a:rPr lang="en-US" dirty="0" smtClean="0">
                <a:latin typeface="Helvetica"/>
                <a:cs typeface="Helvetica"/>
              </a:rPr>
              <a:t>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General, composable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operators</a:t>
            </a:r>
          </a:p>
          <a:p>
            <a:endParaRPr lang="en-US" dirty="0" smtClean="0"/>
          </a:p>
          <a:p>
            <a:r>
              <a:rPr lang="en-US" dirty="0" smtClean="0"/>
              <a:t>Support for 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iteration</a:t>
            </a:r>
            <a:r>
              <a:rPr lang="en-US" dirty="0" smtClean="0"/>
              <a:t> on workflows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Optimization</a:t>
            </a:r>
            <a:r>
              <a:rPr lang="en-US" dirty="0" smtClean="0"/>
              <a:t> for workflow search</a:t>
            </a:r>
          </a:p>
          <a:p>
            <a:endParaRPr lang="en-US" dirty="0" smtClean="0"/>
          </a:p>
          <a:p>
            <a:r>
              <a:rPr lang="en-US" dirty="0" smtClean="0"/>
              <a:t>Integrated tools for </a:t>
            </a:r>
            <a:r>
              <a:rPr lang="en-US" b="1" dirty="0" smtClean="0">
                <a:solidFill>
                  <a:srgbClr val="FC5254"/>
                </a:solidFill>
              </a:rPr>
              <a:t>crowdsourcing</a:t>
            </a:r>
            <a:endParaRPr lang="en-US" b="1" dirty="0">
              <a:solidFill>
                <a:srgbClr val="FC525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8DC-F063-334D-8233-07FA102CE7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6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747</Words>
  <Application>Microsoft Macintosh PowerPoint</Application>
  <PresentationFormat>On-screen Show (4:3)</PresentationFormat>
  <Paragraphs>226</Paragraphs>
  <Slides>26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Designing a Scalable Data Cleaning Infrastructure</vt:lpstr>
      <vt:lpstr>Outline</vt:lpstr>
      <vt:lpstr>Outline</vt:lpstr>
      <vt:lpstr>An Example Cleaning Lifecycle</vt:lpstr>
      <vt:lpstr>An Example Cleaning Lifecycle</vt:lpstr>
      <vt:lpstr>An Example Cleaning Lifecycle</vt:lpstr>
      <vt:lpstr>An Example Cleaning Lifecycle</vt:lpstr>
      <vt:lpstr>An Example Cleaning Lifecycle</vt:lpstr>
      <vt:lpstr>How to make the lifecycle easier?</vt:lpstr>
      <vt:lpstr>Outline</vt:lpstr>
      <vt:lpstr>“Our System”</vt:lpstr>
      <vt:lpstr>General, composable operators</vt:lpstr>
      <vt:lpstr>Support for iteration </vt:lpstr>
      <vt:lpstr>Optimization for workflow search</vt:lpstr>
      <vt:lpstr>Integrated crowdsourcing</vt:lpstr>
      <vt:lpstr>Summary:</vt:lpstr>
      <vt:lpstr>Outline</vt:lpstr>
      <vt:lpstr>Initial System Release</vt:lpstr>
      <vt:lpstr>AMPCrowd Release</vt:lpstr>
      <vt:lpstr>PowerPoint Presentation</vt:lpstr>
      <vt:lpstr>Questions for you</vt:lpstr>
      <vt:lpstr>Questions for us?</vt:lpstr>
      <vt:lpstr>SAQP: Tradeoff Between Accuracy and Cleaning</vt:lpstr>
      <vt:lpstr>Broad View of Data Cleaning</vt:lpstr>
      <vt:lpstr>Data cleaning for Machine Learning?</vt:lpstr>
      <vt:lpstr>Tackling crowd latency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SampleClean: Scalable Data Cleaning and Crowdsourcing in BDAS</dc:title>
  <dc:creator>Sanjay Krishnan</dc:creator>
  <cp:lastModifiedBy>Daniel Haas</cp:lastModifiedBy>
  <cp:revision>141</cp:revision>
  <cp:lastPrinted>2015-01-13T20:36:00Z</cp:lastPrinted>
  <dcterms:created xsi:type="dcterms:W3CDTF">2015-01-09T23:07:49Z</dcterms:created>
  <dcterms:modified xsi:type="dcterms:W3CDTF">2015-05-06T02:20:05Z</dcterms:modified>
</cp:coreProperties>
</file>